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5" r:id="rId3"/>
    <p:sldId id="257" r:id="rId4"/>
    <p:sldId id="258" r:id="rId5"/>
    <p:sldId id="259" r:id="rId6"/>
    <p:sldId id="260" r:id="rId7"/>
    <p:sldId id="261" r:id="rId8"/>
    <p:sldId id="262" r:id="rId9"/>
    <p:sldId id="263" r:id="rId10"/>
    <p:sldId id="264" r:id="rId11"/>
  </p:sldIdLst>
  <p:sldSz cx="14630400" cy="8229600"/>
  <p:notesSz cx="8229600" cy="14630400"/>
  <p:embeddedFontLst>
    <p:embeddedFont>
      <p:font typeface="Asa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352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26118"/>
            <a:ext cx="7416403" cy="2128838"/>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Asar" pitchFamily="34" charset="0"/>
                <a:ea typeface="Asar" pitchFamily="34" charset="-122"/>
                <a:cs typeface="Asar" pitchFamily="34" charset="-120"/>
              </a:rPr>
              <a:t>Introduction to Sorting Algorithms</a:t>
            </a:r>
            <a:endParaRPr lang="en-US" sz="6700" dirty="0"/>
          </a:p>
        </p:txBody>
      </p:sp>
      <p:sp>
        <p:nvSpPr>
          <p:cNvPr id="4" name="Text 1"/>
          <p:cNvSpPr/>
          <p:nvPr/>
        </p:nvSpPr>
        <p:spPr>
          <a:xfrm>
            <a:off x="863798" y="3825121"/>
            <a:ext cx="7416403" cy="236886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Sorting algorithms are fundamental building blocks in computer science. They provide systematic methods for arranging a collection of items, such as numbers, characters, or objects, in a specific order. Understanding sorting algorithms is crucial for efficient data management, search operations, and a wide range of applications in fields such as databases, machine learning, and operating systems.</a:t>
            </a:r>
            <a:endParaRPr lang="en-US" sz="1900" dirty="0"/>
          </a:p>
        </p:txBody>
      </p:sp>
      <p:sp>
        <p:nvSpPr>
          <p:cNvPr id="5" name="Shape 2"/>
          <p:cNvSpPr/>
          <p:nvPr/>
        </p:nvSpPr>
        <p:spPr>
          <a:xfrm>
            <a:off x="863798" y="6490097"/>
            <a:ext cx="394930" cy="394930"/>
          </a:xfrm>
          <a:prstGeom prst="roundRect">
            <a:avLst>
              <a:gd name="adj" fmla="val 23151155"/>
            </a:avLst>
          </a:prstGeom>
          <a:solidFill>
            <a:srgbClr val="9F36FC"/>
          </a:solidFill>
          <a:ln w="7620">
            <a:solidFill>
              <a:srgbClr val="FFFFFF"/>
            </a:solidFill>
            <a:prstDash val="solid"/>
          </a:ln>
        </p:spPr>
        <p:txBody>
          <a:bodyPr/>
          <a:lstStyle/>
          <a:p>
            <a:endParaRPr lang="en-IN"/>
          </a:p>
        </p:txBody>
      </p:sp>
      <p:sp>
        <p:nvSpPr>
          <p:cNvPr id="6" name="Text 3"/>
          <p:cNvSpPr/>
          <p:nvPr/>
        </p:nvSpPr>
        <p:spPr>
          <a:xfrm>
            <a:off x="1003459" y="6638806"/>
            <a:ext cx="115491"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Asar" pitchFamily="34" charset="0"/>
                <a:ea typeface="Asar" pitchFamily="34" charset="-122"/>
                <a:cs typeface="Asar" pitchFamily="34" charset="-120"/>
              </a:rPr>
              <a:t>ED</a:t>
            </a:r>
            <a:endParaRPr lang="en-US" sz="750" dirty="0"/>
          </a:p>
        </p:txBody>
      </p:sp>
      <p:sp>
        <p:nvSpPr>
          <p:cNvPr id="7" name="Text 4"/>
          <p:cNvSpPr/>
          <p:nvPr/>
        </p:nvSpPr>
        <p:spPr>
          <a:xfrm>
            <a:off x="1382078" y="6471642"/>
            <a:ext cx="1557576" cy="431840"/>
          </a:xfrm>
          <a:prstGeom prst="rect">
            <a:avLst/>
          </a:prstGeom>
          <a:noFill/>
          <a:ln/>
        </p:spPr>
        <p:txBody>
          <a:bodyPr wrap="none" lIns="0" tIns="0" rIns="0" bIns="0" rtlCol="0" anchor="t"/>
          <a:lstStyle/>
          <a:p>
            <a:pPr marL="0" indent="0" algn="l">
              <a:lnSpc>
                <a:spcPts val="3400"/>
              </a:lnSpc>
              <a:buNone/>
            </a:pPr>
            <a:r>
              <a:rPr lang="en-US" sz="2400" b="1" dirty="0">
                <a:solidFill>
                  <a:srgbClr val="E2E6E9"/>
                </a:solidFill>
                <a:latin typeface="Asar" pitchFamily="34" charset="0"/>
                <a:ea typeface="Asar" pitchFamily="34" charset="-122"/>
                <a:cs typeface="Asar" pitchFamily="34" charset="-120"/>
              </a:rPr>
              <a:t>by Esha Dey</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175147"/>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Asar" pitchFamily="34" charset="0"/>
                <a:ea typeface="Asar" pitchFamily="34" charset="-122"/>
                <a:cs typeface="Asar" pitchFamily="34" charset="-120"/>
              </a:rPr>
              <a:t>Conclusion</a:t>
            </a:r>
            <a:endParaRPr lang="en-US" sz="4850" dirty="0"/>
          </a:p>
        </p:txBody>
      </p:sp>
      <p:sp>
        <p:nvSpPr>
          <p:cNvPr id="4" name="Text 1"/>
          <p:cNvSpPr/>
          <p:nvPr/>
        </p:nvSpPr>
        <p:spPr>
          <a:xfrm>
            <a:off x="863798" y="2316599"/>
            <a:ext cx="7416403" cy="473773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Asar" pitchFamily="34" charset="0"/>
                <a:ea typeface="Asar" pitchFamily="34" charset="-122"/>
                <a:cs typeface="Asar" pitchFamily="34" charset="-120"/>
              </a:rPr>
              <a:t>Sorting algorithms play a vital role in computer science, providing efficient methods for arranging data in a specific order. Quick Sort, Merge Sort, and Heap Sort are three commonly used algorithms, each with its own strengths and weaknesses. Quick Sort excels in average-case performance and is an in-place algorithm. Merge Sort guarantees a consistent time complexity and is stable, while Heap Sort is an in-place algorithm with a time complexity of O(n log n). The choice of sorting algorithm depends on the specific requirements of the application, such as data size, stability, and memory constraints. Understanding these algorithms and their characteristics is essential for making informed decisions and achieving optimal performance in data processing and management tasks.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white certificate">
            <a:extLst>
              <a:ext uri="{FF2B5EF4-FFF2-40B4-BE49-F238E27FC236}">
                <a16:creationId xmlns:a16="http://schemas.microsoft.com/office/drawing/2014/main" id="{030D5545-D1B3-DC48-344A-22B19B9039F0}"/>
              </a:ext>
            </a:extLst>
          </p:cNvPr>
          <p:cNvPicPr>
            <a:picLocks noChangeAspect="1"/>
          </p:cNvPicPr>
          <p:nvPr/>
        </p:nvPicPr>
        <p:blipFill>
          <a:blip r:embed="rId2"/>
          <a:stretch>
            <a:fillRect/>
          </a:stretch>
        </p:blipFill>
        <p:spPr>
          <a:xfrm>
            <a:off x="234176" y="0"/>
            <a:ext cx="14318165" cy="8229600"/>
          </a:xfrm>
          <a:prstGeom prst="rect">
            <a:avLst/>
          </a:prstGeom>
        </p:spPr>
      </p:pic>
    </p:spTree>
    <p:extLst>
      <p:ext uri="{BB962C8B-B14F-4D97-AF65-F5344CB8AC3E}">
        <p14:creationId xmlns:p14="http://schemas.microsoft.com/office/powerpoint/2010/main" val="191677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4725"/>
          </a:xfrm>
          <a:prstGeom prst="rect">
            <a:avLst/>
          </a:prstGeom>
        </p:spPr>
      </p:pic>
      <p:sp>
        <p:nvSpPr>
          <p:cNvPr id="3" name="Text 0"/>
          <p:cNvSpPr/>
          <p:nvPr/>
        </p:nvSpPr>
        <p:spPr>
          <a:xfrm>
            <a:off x="718066" y="3157657"/>
            <a:ext cx="5129451" cy="641152"/>
          </a:xfrm>
          <a:prstGeom prst="rect">
            <a:avLst/>
          </a:prstGeom>
          <a:noFill/>
          <a:ln/>
        </p:spPr>
        <p:txBody>
          <a:bodyPr wrap="none" lIns="0" tIns="0" rIns="0" bIns="0" rtlCol="0" anchor="t"/>
          <a:lstStyle/>
          <a:p>
            <a:pPr marL="0" indent="0">
              <a:lnSpc>
                <a:spcPts val="5000"/>
              </a:lnSpc>
              <a:buNone/>
            </a:pPr>
            <a:r>
              <a:rPr lang="en-US" sz="4000" dirty="0">
                <a:solidFill>
                  <a:srgbClr val="F5F0F0"/>
                </a:solidFill>
                <a:latin typeface="Asar" pitchFamily="34" charset="0"/>
                <a:ea typeface="Asar" pitchFamily="34" charset="-122"/>
                <a:cs typeface="Asar" pitchFamily="34" charset="-120"/>
              </a:rPr>
              <a:t>Overview of Quick Sort</a:t>
            </a:r>
            <a:endParaRPr lang="en-US" sz="4000" dirty="0"/>
          </a:p>
        </p:txBody>
      </p:sp>
      <p:sp>
        <p:nvSpPr>
          <p:cNvPr id="4" name="Text 1"/>
          <p:cNvSpPr/>
          <p:nvPr/>
        </p:nvSpPr>
        <p:spPr>
          <a:xfrm>
            <a:off x="718066" y="4106466"/>
            <a:ext cx="13194268" cy="131254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Quick sort is a highly efficient sorting algorithm that follows a divide-and-conquer approach. It works by selecting a pivot element within the array and partitioning the remaining elements into two sub-arrays: one containing elements smaller than the pivot and another containing elements greater than the pivot. This partitioning process is repeated recursively on the sub-arrays until the entire array is sorted. The key to Quick Sort's performance lies in the efficient partitioning process, which divides the problem into smaller subproblems that can be solved independently.</a:t>
            </a:r>
            <a:endParaRPr lang="en-US" sz="1600" dirty="0"/>
          </a:p>
        </p:txBody>
      </p:sp>
      <p:sp>
        <p:nvSpPr>
          <p:cNvPr id="5" name="Shape 2"/>
          <p:cNvSpPr/>
          <p:nvPr/>
        </p:nvSpPr>
        <p:spPr>
          <a:xfrm>
            <a:off x="718066" y="5880497"/>
            <a:ext cx="461605" cy="461605"/>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6" name="Text 3"/>
          <p:cNvSpPr/>
          <p:nvPr/>
        </p:nvSpPr>
        <p:spPr>
          <a:xfrm>
            <a:off x="878086" y="5957411"/>
            <a:ext cx="141565" cy="307777"/>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Asar" pitchFamily="34" charset="0"/>
                <a:ea typeface="Asar" pitchFamily="34" charset="-122"/>
                <a:cs typeface="Asar" pitchFamily="34" charset="-120"/>
              </a:rPr>
              <a:t>1</a:t>
            </a:r>
            <a:endParaRPr lang="en-US" sz="2400" dirty="0"/>
          </a:p>
        </p:txBody>
      </p:sp>
      <p:sp>
        <p:nvSpPr>
          <p:cNvPr id="7" name="Text 4"/>
          <p:cNvSpPr/>
          <p:nvPr/>
        </p:nvSpPr>
        <p:spPr>
          <a:xfrm>
            <a:off x="1384816" y="5880497"/>
            <a:ext cx="2564725" cy="320516"/>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Asar" pitchFamily="34" charset="0"/>
                <a:ea typeface="Asar" pitchFamily="34" charset="-122"/>
                <a:cs typeface="Asar" pitchFamily="34" charset="-120"/>
              </a:rPr>
              <a:t>Strengths</a:t>
            </a:r>
            <a:endParaRPr lang="en-US" sz="2000" dirty="0"/>
          </a:p>
        </p:txBody>
      </p:sp>
      <p:sp>
        <p:nvSpPr>
          <p:cNvPr id="8" name="Text 5"/>
          <p:cNvSpPr/>
          <p:nvPr/>
        </p:nvSpPr>
        <p:spPr>
          <a:xfrm>
            <a:off x="1384816" y="6324005"/>
            <a:ext cx="5827871" cy="131254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Quick sort is known for its average-case time complexity of O(n log n), which makes it highly efficient for large datasets. It is also an in-place sorting algorithm, meaning it sorts the elements within the original array without requiring additional memory.</a:t>
            </a:r>
            <a:endParaRPr lang="en-US" sz="1600" dirty="0"/>
          </a:p>
        </p:txBody>
      </p:sp>
      <p:sp>
        <p:nvSpPr>
          <p:cNvPr id="9" name="Shape 6"/>
          <p:cNvSpPr/>
          <p:nvPr/>
        </p:nvSpPr>
        <p:spPr>
          <a:xfrm>
            <a:off x="7417832" y="5880497"/>
            <a:ext cx="461605" cy="461605"/>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10" name="Text 7"/>
          <p:cNvSpPr/>
          <p:nvPr/>
        </p:nvSpPr>
        <p:spPr>
          <a:xfrm>
            <a:off x="7562136" y="5957411"/>
            <a:ext cx="172998" cy="307777"/>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Asar" pitchFamily="34" charset="0"/>
                <a:ea typeface="Asar" pitchFamily="34" charset="-122"/>
                <a:cs typeface="Asar" pitchFamily="34" charset="-120"/>
              </a:rPr>
              <a:t>2</a:t>
            </a:r>
            <a:endParaRPr lang="en-US" sz="2400" dirty="0"/>
          </a:p>
        </p:txBody>
      </p:sp>
      <p:sp>
        <p:nvSpPr>
          <p:cNvPr id="11" name="Text 8"/>
          <p:cNvSpPr/>
          <p:nvPr/>
        </p:nvSpPr>
        <p:spPr>
          <a:xfrm>
            <a:off x="8084582" y="5880497"/>
            <a:ext cx="2564725" cy="320516"/>
          </a:xfrm>
          <a:prstGeom prst="rect">
            <a:avLst/>
          </a:prstGeom>
          <a:noFill/>
          <a:ln/>
        </p:spPr>
        <p:txBody>
          <a:bodyPr wrap="none" lIns="0" tIns="0" rIns="0" bIns="0" rtlCol="0" anchor="t"/>
          <a:lstStyle/>
          <a:p>
            <a:pPr marL="0" indent="0">
              <a:lnSpc>
                <a:spcPts val="2500"/>
              </a:lnSpc>
              <a:buNone/>
            </a:pPr>
            <a:r>
              <a:rPr lang="en-US" sz="2000" dirty="0">
                <a:solidFill>
                  <a:srgbClr val="E2E6E9"/>
                </a:solidFill>
                <a:latin typeface="Asar" pitchFamily="34" charset="0"/>
                <a:ea typeface="Asar" pitchFamily="34" charset="-122"/>
                <a:cs typeface="Asar" pitchFamily="34" charset="-120"/>
              </a:rPr>
              <a:t>Weaknesses</a:t>
            </a:r>
            <a:endParaRPr lang="en-US" sz="2000" dirty="0"/>
          </a:p>
        </p:txBody>
      </p:sp>
      <p:sp>
        <p:nvSpPr>
          <p:cNvPr id="12" name="Text 9"/>
          <p:cNvSpPr/>
          <p:nvPr/>
        </p:nvSpPr>
        <p:spPr>
          <a:xfrm>
            <a:off x="8084582" y="6324005"/>
            <a:ext cx="5827871" cy="1312545"/>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Asar" pitchFamily="34" charset="0"/>
                <a:ea typeface="Asar" pitchFamily="34" charset="-122"/>
                <a:cs typeface="Asar" pitchFamily="34" charset="-120"/>
              </a:rPr>
              <a:t>Quick sort has a worst-case time complexity of O(n^2) if the pivot selection is consistently poor, leading to unbalanced partitions. This can occur when the input array is already sorted or nearly sorted. In such cases, other sorting algorithms may perform better.</a:t>
            </a:r>
            <a:endParaRPr lang="en-US" sz="1600" dirty="0"/>
          </a:p>
        </p:txBody>
      </p:sp>
      <p:sp>
        <p:nvSpPr>
          <p:cNvPr id="13" name="Rectangle 12">
            <a:extLst>
              <a:ext uri="{FF2B5EF4-FFF2-40B4-BE49-F238E27FC236}">
                <a16:creationId xmlns:a16="http://schemas.microsoft.com/office/drawing/2014/main" id="{6C7A06FD-7BCA-C5E4-8B58-BCF86A49942D}"/>
              </a:ext>
            </a:extLst>
          </p:cNvPr>
          <p:cNvSpPr/>
          <p:nvPr/>
        </p:nvSpPr>
        <p:spPr>
          <a:xfrm>
            <a:off x="12857356" y="7783551"/>
            <a:ext cx="1672683" cy="34568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Esha Dey</a:t>
            </a:r>
            <a:endParaRPr lang="en-I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6594"/>
          </a:xfrm>
          <a:prstGeom prst="rect">
            <a:avLst/>
          </a:prstGeom>
        </p:spPr>
      </p:pic>
      <p:sp>
        <p:nvSpPr>
          <p:cNvPr id="3" name="Text 0"/>
          <p:cNvSpPr/>
          <p:nvPr/>
        </p:nvSpPr>
        <p:spPr>
          <a:xfrm>
            <a:off x="637342" y="2777371"/>
            <a:ext cx="5693569" cy="569119"/>
          </a:xfrm>
          <a:prstGeom prst="rect">
            <a:avLst/>
          </a:prstGeom>
          <a:noFill/>
          <a:ln/>
        </p:spPr>
        <p:txBody>
          <a:bodyPr wrap="none" lIns="0" tIns="0" rIns="0" bIns="0" rtlCol="0" anchor="t"/>
          <a:lstStyle/>
          <a:p>
            <a:pPr marL="0" indent="0">
              <a:lnSpc>
                <a:spcPts val="4450"/>
              </a:lnSpc>
              <a:buNone/>
            </a:pPr>
            <a:r>
              <a:rPr lang="en-US" sz="3550" dirty="0">
                <a:solidFill>
                  <a:srgbClr val="F5F0F0"/>
                </a:solidFill>
                <a:latin typeface="Asar" pitchFamily="34" charset="0"/>
                <a:ea typeface="Asar" pitchFamily="34" charset="-122"/>
                <a:cs typeface="Asar" pitchFamily="34" charset="-120"/>
              </a:rPr>
              <a:t>Implementation of Quick Sort</a:t>
            </a:r>
            <a:endParaRPr lang="en-US" sz="3550" dirty="0"/>
          </a:p>
        </p:txBody>
      </p:sp>
      <p:sp>
        <p:nvSpPr>
          <p:cNvPr id="4" name="Text 1"/>
          <p:cNvSpPr/>
          <p:nvPr/>
        </p:nvSpPr>
        <p:spPr>
          <a:xfrm>
            <a:off x="637342" y="3619619"/>
            <a:ext cx="13355717" cy="1165860"/>
          </a:xfrm>
          <a:prstGeom prst="rect">
            <a:avLst/>
          </a:prstGeom>
          <a:noFill/>
          <a:ln/>
        </p:spPr>
        <p:txBody>
          <a:bodyPr wrap="square" lIns="0" tIns="0" rIns="0" bIns="0" rtlCol="0" anchor="t"/>
          <a:lstStyle/>
          <a:p>
            <a:pPr marL="0" indent="0">
              <a:lnSpc>
                <a:spcPts val="2250"/>
              </a:lnSpc>
              <a:buNone/>
            </a:pPr>
            <a:r>
              <a:rPr lang="en-US" sz="1400" dirty="0">
                <a:solidFill>
                  <a:srgbClr val="E2E6E9"/>
                </a:solidFill>
                <a:latin typeface="Asar" pitchFamily="34" charset="0"/>
                <a:ea typeface="Asar" pitchFamily="34" charset="-122"/>
                <a:cs typeface="Asar" pitchFamily="34" charset="-120"/>
              </a:rPr>
              <a:t>The implementation of Quick sort involves defining a partitioning function and a recursive sorting function. The partitioning function selects a pivot element, arranges the elements around it, and returns the index of the pivot. The recursive sorting function then applies partitioning to the sub-arrays, recursively calling itself until the entire array is sorted. The choice of pivot element significantly affects the algorithm's performance. Common pivot selection strategies include choosing the first element, the last element, or a random element from the array.</a:t>
            </a:r>
            <a:endParaRPr lang="en-US" sz="1400" dirty="0"/>
          </a:p>
        </p:txBody>
      </p:sp>
      <p:pic>
        <p:nvPicPr>
          <p:cNvPr id="5" name="Image 1" descr="preencoded.png"/>
          <p:cNvPicPr>
            <a:picLocks noChangeAspect="1"/>
          </p:cNvPicPr>
          <p:nvPr/>
        </p:nvPicPr>
        <p:blipFill>
          <a:blip r:embed="rId4"/>
          <a:stretch>
            <a:fillRect/>
          </a:stretch>
        </p:blipFill>
        <p:spPr>
          <a:xfrm>
            <a:off x="637342" y="4990267"/>
            <a:ext cx="6677858" cy="728424"/>
          </a:xfrm>
          <a:prstGeom prst="rect">
            <a:avLst/>
          </a:prstGeom>
        </p:spPr>
      </p:pic>
      <p:sp>
        <p:nvSpPr>
          <p:cNvPr id="6" name="Text 2"/>
          <p:cNvSpPr/>
          <p:nvPr/>
        </p:nvSpPr>
        <p:spPr>
          <a:xfrm>
            <a:off x="819388" y="5991820"/>
            <a:ext cx="2276594" cy="284559"/>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Asar" pitchFamily="34" charset="0"/>
                <a:ea typeface="Asar" pitchFamily="34" charset="-122"/>
                <a:cs typeface="Asar" pitchFamily="34" charset="-120"/>
              </a:rPr>
              <a:t>Partitioning</a:t>
            </a:r>
            <a:endParaRPr lang="en-US" sz="1750" dirty="0"/>
          </a:p>
        </p:txBody>
      </p:sp>
      <p:sp>
        <p:nvSpPr>
          <p:cNvPr id="7" name="Text 3"/>
          <p:cNvSpPr/>
          <p:nvPr/>
        </p:nvSpPr>
        <p:spPr>
          <a:xfrm>
            <a:off x="819388" y="6385560"/>
            <a:ext cx="6313765" cy="1165860"/>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Asar" pitchFamily="34" charset="0"/>
                <a:ea typeface="Asar" pitchFamily="34" charset="-122"/>
                <a:cs typeface="Asar" pitchFamily="34" charset="-120"/>
              </a:rPr>
              <a:t>The partitioning function involves selecting a pivot element and rearranging the elements in the array such that all elements smaller than the pivot are placed before it, and all elements larger than the pivot are placed after it. The pivot's final position is returned.</a:t>
            </a:r>
            <a:endParaRPr lang="en-US" sz="1400" dirty="0"/>
          </a:p>
        </p:txBody>
      </p:sp>
      <p:pic>
        <p:nvPicPr>
          <p:cNvPr id="8" name="Image 2" descr="preencoded.png"/>
          <p:cNvPicPr>
            <a:picLocks noChangeAspect="1"/>
          </p:cNvPicPr>
          <p:nvPr/>
        </p:nvPicPr>
        <p:blipFill>
          <a:blip r:embed="rId5"/>
          <a:stretch>
            <a:fillRect/>
          </a:stretch>
        </p:blipFill>
        <p:spPr>
          <a:xfrm>
            <a:off x="7315200" y="4990267"/>
            <a:ext cx="6677858" cy="728424"/>
          </a:xfrm>
          <a:prstGeom prst="rect">
            <a:avLst/>
          </a:prstGeom>
        </p:spPr>
      </p:pic>
      <p:sp>
        <p:nvSpPr>
          <p:cNvPr id="9" name="Text 4"/>
          <p:cNvSpPr/>
          <p:nvPr/>
        </p:nvSpPr>
        <p:spPr>
          <a:xfrm>
            <a:off x="7497247" y="5991820"/>
            <a:ext cx="2276594" cy="284559"/>
          </a:xfrm>
          <a:prstGeom prst="rect">
            <a:avLst/>
          </a:prstGeom>
          <a:noFill/>
          <a:ln/>
        </p:spPr>
        <p:txBody>
          <a:bodyPr wrap="none" lIns="0" tIns="0" rIns="0" bIns="0" rtlCol="0" anchor="t"/>
          <a:lstStyle/>
          <a:p>
            <a:pPr marL="0" indent="0" algn="l">
              <a:lnSpc>
                <a:spcPts val="2200"/>
              </a:lnSpc>
              <a:buNone/>
            </a:pPr>
            <a:r>
              <a:rPr lang="en-US" sz="1750" dirty="0">
                <a:solidFill>
                  <a:srgbClr val="E2E6E9"/>
                </a:solidFill>
                <a:latin typeface="Asar" pitchFamily="34" charset="0"/>
                <a:ea typeface="Asar" pitchFamily="34" charset="-122"/>
                <a:cs typeface="Asar" pitchFamily="34" charset="-120"/>
              </a:rPr>
              <a:t>Recursive Sorting</a:t>
            </a:r>
            <a:endParaRPr lang="en-US" sz="1750" dirty="0"/>
          </a:p>
        </p:txBody>
      </p:sp>
      <p:sp>
        <p:nvSpPr>
          <p:cNvPr id="10" name="Text 5"/>
          <p:cNvSpPr/>
          <p:nvPr/>
        </p:nvSpPr>
        <p:spPr>
          <a:xfrm>
            <a:off x="7497247" y="6385560"/>
            <a:ext cx="6313765" cy="874395"/>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Asar" pitchFamily="34" charset="0"/>
                <a:ea typeface="Asar" pitchFamily="34" charset="-122"/>
                <a:cs typeface="Asar" pitchFamily="34" charset="-120"/>
              </a:rPr>
              <a:t>The recursive sorting function applies partitioning to the sub-arrays created during the previous step. It recursively calls itself on these sub-arrays until the entire array is sorted.</a:t>
            </a:r>
            <a:endParaRPr lang="en-US" sz="1400" dirty="0"/>
          </a:p>
        </p:txBody>
      </p:sp>
      <p:sp>
        <p:nvSpPr>
          <p:cNvPr id="11" name="Rectangle 10">
            <a:extLst>
              <a:ext uri="{FF2B5EF4-FFF2-40B4-BE49-F238E27FC236}">
                <a16:creationId xmlns:a16="http://schemas.microsoft.com/office/drawing/2014/main" id="{F8837798-4C38-534E-29AE-52D594A925FD}"/>
              </a:ext>
            </a:extLst>
          </p:cNvPr>
          <p:cNvSpPr/>
          <p:nvPr/>
        </p:nvSpPr>
        <p:spPr>
          <a:xfrm>
            <a:off x="12879659" y="7783551"/>
            <a:ext cx="1616926" cy="32338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Esha Dey</a:t>
            </a:r>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3435" y="824865"/>
            <a:ext cx="5810845" cy="726281"/>
          </a:xfrm>
          <a:prstGeom prst="rect">
            <a:avLst/>
          </a:prstGeom>
          <a:noFill/>
          <a:ln/>
        </p:spPr>
        <p:txBody>
          <a:bodyPr wrap="none" lIns="0" tIns="0" rIns="0" bIns="0" rtlCol="0" anchor="t"/>
          <a:lstStyle/>
          <a:p>
            <a:pPr marL="0" indent="0">
              <a:lnSpc>
                <a:spcPts val="5700"/>
              </a:lnSpc>
              <a:buNone/>
            </a:pPr>
            <a:r>
              <a:rPr lang="en-US" sz="4550" dirty="0">
                <a:solidFill>
                  <a:srgbClr val="F5F0F0"/>
                </a:solidFill>
                <a:latin typeface="Asar" pitchFamily="34" charset="0"/>
                <a:ea typeface="Asar" pitchFamily="34" charset="-122"/>
                <a:cs typeface="Asar" pitchFamily="34" charset="-120"/>
              </a:rPr>
              <a:t>Overview of Merge Sort</a:t>
            </a:r>
            <a:endParaRPr lang="en-US" sz="4550" dirty="0"/>
          </a:p>
        </p:txBody>
      </p:sp>
      <p:sp>
        <p:nvSpPr>
          <p:cNvPr id="3" name="Text 1"/>
          <p:cNvSpPr/>
          <p:nvPr/>
        </p:nvSpPr>
        <p:spPr>
          <a:xfrm>
            <a:off x="813435" y="2015966"/>
            <a:ext cx="13003530" cy="1487329"/>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Asar" pitchFamily="34" charset="0"/>
                <a:ea typeface="Asar" pitchFamily="34" charset="-122"/>
                <a:cs typeface="Asar" pitchFamily="34" charset="-120"/>
              </a:rPr>
              <a:t>Merge Sort is another efficient sorting algorithm that employs a divide-and-conquer approach. It divides the input array into smaller sub-arrays, sorts them recursively, and then merges them back together to create a fully sorted array. Merge sort's strength lies in its stability, meaning that it preserves the relative order of equal elements in the input array. This property makes it suitable for sorting data with multiple keys or complex data structures.</a:t>
            </a:r>
            <a:endParaRPr lang="en-US" sz="1800" dirty="0"/>
          </a:p>
        </p:txBody>
      </p:sp>
      <p:sp>
        <p:nvSpPr>
          <p:cNvPr id="4" name="Text 2"/>
          <p:cNvSpPr/>
          <p:nvPr/>
        </p:nvSpPr>
        <p:spPr>
          <a:xfrm>
            <a:off x="813435" y="3997166"/>
            <a:ext cx="2905125" cy="363141"/>
          </a:xfrm>
          <a:prstGeom prst="rect">
            <a:avLst/>
          </a:prstGeom>
          <a:noFill/>
          <a:ln/>
        </p:spPr>
        <p:txBody>
          <a:bodyPr wrap="none" lIns="0" tIns="0" rIns="0" bIns="0" rtlCol="0" anchor="t"/>
          <a:lstStyle/>
          <a:p>
            <a:pPr marL="0" indent="0">
              <a:lnSpc>
                <a:spcPts val="2850"/>
              </a:lnSpc>
              <a:buNone/>
            </a:pPr>
            <a:r>
              <a:rPr lang="en-US" sz="2250" dirty="0">
                <a:solidFill>
                  <a:srgbClr val="F5F0F0"/>
                </a:solidFill>
                <a:latin typeface="Asar" pitchFamily="34" charset="0"/>
                <a:ea typeface="Asar" pitchFamily="34" charset="-122"/>
                <a:cs typeface="Asar" pitchFamily="34" charset="-120"/>
              </a:rPr>
              <a:t>Divide</a:t>
            </a:r>
            <a:endParaRPr lang="en-US" sz="2250" dirty="0"/>
          </a:p>
        </p:txBody>
      </p:sp>
      <p:sp>
        <p:nvSpPr>
          <p:cNvPr id="5" name="Text 3"/>
          <p:cNvSpPr/>
          <p:nvPr/>
        </p:nvSpPr>
        <p:spPr>
          <a:xfrm>
            <a:off x="813435" y="4592717"/>
            <a:ext cx="3955971" cy="1487329"/>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Asar" pitchFamily="34" charset="0"/>
                <a:ea typeface="Asar" pitchFamily="34" charset="-122"/>
                <a:cs typeface="Asar" pitchFamily="34" charset="-120"/>
              </a:rPr>
              <a:t>The input array is repeatedly divided into two halves until it is reduced to individual elements, which are considered sorted by default.</a:t>
            </a:r>
            <a:endParaRPr lang="en-US" sz="1800" dirty="0"/>
          </a:p>
        </p:txBody>
      </p:sp>
      <p:sp>
        <p:nvSpPr>
          <p:cNvPr id="6" name="Text 4"/>
          <p:cNvSpPr/>
          <p:nvPr/>
        </p:nvSpPr>
        <p:spPr>
          <a:xfrm>
            <a:off x="5344001" y="3997166"/>
            <a:ext cx="2905125" cy="363141"/>
          </a:xfrm>
          <a:prstGeom prst="rect">
            <a:avLst/>
          </a:prstGeom>
          <a:noFill/>
          <a:ln/>
        </p:spPr>
        <p:txBody>
          <a:bodyPr wrap="none" lIns="0" tIns="0" rIns="0" bIns="0" rtlCol="0" anchor="t"/>
          <a:lstStyle/>
          <a:p>
            <a:pPr marL="0" indent="0">
              <a:lnSpc>
                <a:spcPts val="2850"/>
              </a:lnSpc>
              <a:buNone/>
            </a:pPr>
            <a:r>
              <a:rPr lang="en-US" sz="2250" dirty="0">
                <a:solidFill>
                  <a:srgbClr val="F5F0F0"/>
                </a:solidFill>
                <a:latin typeface="Asar" pitchFamily="34" charset="0"/>
                <a:ea typeface="Asar" pitchFamily="34" charset="-122"/>
                <a:cs typeface="Asar" pitchFamily="34" charset="-120"/>
              </a:rPr>
              <a:t>Conquer</a:t>
            </a:r>
            <a:endParaRPr lang="en-US" sz="2250" dirty="0"/>
          </a:p>
        </p:txBody>
      </p:sp>
      <p:sp>
        <p:nvSpPr>
          <p:cNvPr id="7" name="Text 5"/>
          <p:cNvSpPr/>
          <p:nvPr/>
        </p:nvSpPr>
        <p:spPr>
          <a:xfrm>
            <a:off x="5344001" y="4592717"/>
            <a:ext cx="3955971" cy="1487329"/>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Asar" pitchFamily="34" charset="0"/>
                <a:ea typeface="Asar" pitchFamily="34" charset="-122"/>
                <a:cs typeface="Asar" pitchFamily="34" charset="-120"/>
              </a:rPr>
              <a:t>The sub-arrays are recursively sorted using the merge sort algorithm, ensuring that each sub-array is in sorted order.</a:t>
            </a:r>
            <a:endParaRPr lang="en-US" sz="1800" dirty="0"/>
          </a:p>
        </p:txBody>
      </p:sp>
      <p:sp>
        <p:nvSpPr>
          <p:cNvPr id="8" name="Text 6"/>
          <p:cNvSpPr/>
          <p:nvPr/>
        </p:nvSpPr>
        <p:spPr>
          <a:xfrm>
            <a:off x="9874568" y="3997166"/>
            <a:ext cx="2905125" cy="363141"/>
          </a:xfrm>
          <a:prstGeom prst="rect">
            <a:avLst/>
          </a:prstGeom>
          <a:noFill/>
          <a:ln/>
        </p:spPr>
        <p:txBody>
          <a:bodyPr wrap="none" lIns="0" tIns="0" rIns="0" bIns="0" rtlCol="0" anchor="t"/>
          <a:lstStyle/>
          <a:p>
            <a:pPr marL="0" indent="0">
              <a:lnSpc>
                <a:spcPts val="2850"/>
              </a:lnSpc>
              <a:buNone/>
            </a:pPr>
            <a:r>
              <a:rPr lang="en-US" sz="2250" dirty="0">
                <a:solidFill>
                  <a:srgbClr val="F5F0F0"/>
                </a:solidFill>
                <a:latin typeface="Asar" pitchFamily="34" charset="0"/>
                <a:ea typeface="Asar" pitchFamily="34" charset="-122"/>
                <a:cs typeface="Asar" pitchFamily="34" charset="-120"/>
              </a:rPr>
              <a:t>Combine</a:t>
            </a:r>
            <a:endParaRPr lang="en-US" sz="2250" dirty="0"/>
          </a:p>
        </p:txBody>
      </p:sp>
      <p:sp>
        <p:nvSpPr>
          <p:cNvPr id="9" name="Text 7"/>
          <p:cNvSpPr/>
          <p:nvPr/>
        </p:nvSpPr>
        <p:spPr>
          <a:xfrm>
            <a:off x="9874568" y="4592717"/>
            <a:ext cx="3955971" cy="2602825"/>
          </a:xfrm>
          <a:prstGeom prst="rect">
            <a:avLst/>
          </a:prstGeom>
          <a:noFill/>
          <a:ln/>
        </p:spPr>
        <p:txBody>
          <a:bodyPr wrap="square" lIns="0" tIns="0" rIns="0" bIns="0" rtlCol="0" anchor="t"/>
          <a:lstStyle/>
          <a:p>
            <a:pPr marL="0" indent="0">
              <a:lnSpc>
                <a:spcPts val="2900"/>
              </a:lnSpc>
              <a:buNone/>
            </a:pPr>
            <a:r>
              <a:rPr lang="en-US" sz="1800" dirty="0">
                <a:solidFill>
                  <a:srgbClr val="E2E6E9"/>
                </a:solidFill>
                <a:latin typeface="Asar" pitchFamily="34" charset="0"/>
                <a:ea typeface="Asar" pitchFamily="34" charset="-122"/>
                <a:cs typeface="Asar" pitchFamily="34" charset="-120"/>
              </a:rPr>
              <a:t>The sorted sub-arrays are merged back together in a pairwise manner, comparing elements from each sub-array and placing the smaller element into the merged array. This process continues until all sub-arrays are merged into a single sorted array.</a:t>
            </a:r>
            <a:endParaRPr lang="en-US" sz="1800" dirty="0"/>
          </a:p>
        </p:txBody>
      </p:sp>
      <p:sp>
        <p:nvSpPr>
          <p:cNvPr id="10" name="Rectangle 9">
            <a:extLst>
              <a:ext uri="{FF2B5EF4-FFF2-40B4-BE49-F238E27FC236}">
                <a16:creationId xmlns:a16="http://schemas.microsoft.com/office/drawing/2014/main" id="{7B44B3B8-79E8-CE54-33A6-9B07E65CB9E5}"/>
              </a:ext>
            </a:extLst>
          </p:cNvPr>
          <p:cNvSpPr/>
          <p:nvPr/>
        </p:nvSpPr>
        <p:spPr>
          <a:xfrm>
            <a:off x="12890810" y="7805854"/>
            <a:ext cx="1628078" cy="30108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Esha Dey</a:t>
            </a:r>
            <a:endParaRPr lang="en-IN"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7112" y="1005959"/>
            <a:ext cx="6508313" cy="631269"/>
          </a:xfrm>
          <a:prstGeom prst="rect">
            <a:avLst/>
          </a:prstGeom>
          <a:noFill/>
          <a:ln/>
        </p:spPr>
        <p:txBody>
          <a:bodyPr wrap="none" lIns="0" tIns="0" rIns="0" bIns="0" rtlCol="0" anchor="t"/>
          <a:lstStyle/>
          <a:p>
            <a:pPr marL="0" indent="0">
              <a:lnSpc>
                <a:spcPts val="4950"/>
              </a:lnSpc>
              <a:buNone/>
            </a:pPr>
            <a:r>
              <a:rPr lang="en-US" sz="3950" dirty="0">
                <a:solidFill>
                  <a:srgbClr val="F5F0F0"/>
                </a:solidFill>
                <a:latin typeface="Asar" pitchFamily="34" charset="0"/>
                <a:ea typeface="Asar" pitchFamily="34" charset="-122"/>
                <a:cs typeface="Asar" pitchFamily="34" charset="-120"/>
              </a:rPr>
              <a:t>Implementation of Merge Sort</a:t>
            </a:r>
            <a:endParaRPr lang="en-US" sz="3950" dirty="0"/>
          </a:p>
        </p:txBody>
      </p:sp>
      <p:sp>
        <p:nvSpPr>
          <p:cNvPr id="4" name="Text 1"/>
          <p:cNvSpPr/>
          <p:nvPr/>
        </p:nvSpPr>
        <p:spPr>
          <a:xfrm>
            <a:off x="707112" y="1940243"/>
            <a:ext cx="7729776" cy="2586038"/>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Implementing Merge Sort involves defining a merge function and a recursive sorting function. The merge function takes two sorted sub-arrays as input and merges them into a single sorted array. It compares elements from each sub-array and places the smaller element into the merged array. The recursive sorting function divides the input array into two halves, recursively calls itself to sort the halves, and then merges the sorted halves using the merge function. This process is repeated until the entire array is sorted. The efficiency of Merge Sort lies in its ability to merge sorted sub-arrays in O(n) time, resulting in an overall time complexity of O(n log n).</a:t>
            </a:r>
            <a:endParaRPr lang="en-US" sz="1550" dirty="0"/>
          </a:p>
        </p:txBody>
      </p:sp>
      <p:sp>
        <p:nvSpPr>
          <p:cNvPr id="5" name="Shape 2"/>
          <p:cNvSpPr/>
          <p:nvPr/>
        </p:nvSpPr>
        <p:spPr>
          <a:xfrm>
            <a:off x="707112" y="4753451"/>
            <a:ext cx="7729776" cy="2470071"/>
          </a:xfrm>
          <a:prstGeom prst="roundRect">
            <a:avLst>
              <a:gd name="adj" fmla="val 3435"/>
            </a:avLst>
          </a:prstGeom>
          <a:noFill/>
          <a:ln w="7620">
            <a:solidFill>
              <a:srgbClr val="FFFFFF">
                <a:alpha val="24000"/>
              </a:srgbClr>
            </a:solidFill>
            <a:prstDash val="solid"/>
          </a:ln>
        </p:spPr>
        <p:txBody>
          <a:bodyPr/>
          <a:lstStyle/>
          <a:p>
            <a:endParaRPr lang="en-IN"/>
          </a:p>
        </p:txBody>
      </p:sp>
      <p:sp>
        <p:nvSpPr>
          <p:cNvPr id="6" name="Shape 3"/>
          <p:cNvSpPr/>
          <p:nvPr/>
        </p:nvSpPr>
        <p:spPr>
          <a:xfrm>
            <a:off x="714732" y="4761071"/>
            <a:ext cx="7714536" cy="904161"/>
          </a:xfrm>
          <a:prstGeom prst="rect">
            <a:avLst/>
          </a:prstGeom>
          <a:solidFill>
            <a:srgbClr val="FFFFFF">
              <a:alpha val="4000"/>
            </a:srgbClr>
          </a:solidFill>
          <a:ln/>
        </p:spPr>
        <p:txBody>
          <a:bodyPr/>
          <a:lstStyle/>
          <a:p>
            <a:endParaRPr lang="en-IN"/>
          </a:p>
        </p:txBody>
      </p:sp>
      <p:sp>
        <p:nvSpPr>
          <p:cNvPr id="7" name="Text 4"/>
          <p:cNvSpPr/>
          <p:nvPr/>
        </p:nvSpPr>
        <p:spPr>
          <a:xfrm>
            <a:off x="916662" y="4889897"/>
            <a:ext cx="3449598" cy="323255"/>
          </a:xfrm>
          <a:prstGeom prst="rect">
            <a:avLst/>
          </a:prstGeom>
          <a:noFill/>
          <a:ln/>
        </p:spPr>
        <p:txBody>
          <a:bodyPr wrap="non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Step 1</a:t>
            </a:r>
            <a:endParaRPr lang="en-US" sz="1550" dirty="0"/>
          </a:p>
        </p:txBody>
      </p:sp>
      <p:sp>
        <p:nvSpPr>
          <p:cNvPr id="8" name="Text 5"/>
          <p:cNvSpPr/>
          <p:nvPr/>
        </p:nvSpPr>
        <p:spPr>
          <a:xfrm>
            <a:off x="4777740" y="4889897"/>
            <a:ext cx="3449598" cy="646509"/>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Divide the unsorted array into n sub-arrays, each containing 1 element.</a:t>
            </a:r>
            <a:endParaRPr lang="en-US" sz="1550" dirty="0"/>
          </a:p>
        </p:txBody>
      </p:sp>
      <p:sp>
        <p:nvSpPr>
          <p:cNvPr id="9" name="Shape 6"/>
          <p:cNvSpPr/>
          <p:nvPr/>
        </p:nvSpPr>
        <p:spPr>
          <a:xfrm>
            <a:off x="714732" y="5665232"/>
            <a:ext cx="7714536" cy="1550670"/>
          </a:xfrm>
          <a:prstGeom prst="rect">
            <a:avLst/>
          </a:prstGeom>
          <a:solidFill>
            <a:srgbClr val="000000">
              <a:alpha val="4000"/>
            </a:srgbClr>
          </a:solidFill>
          <a:ln/>
        </p:spPr>
        <p:txBody>
          <a:bodyPr/>
          <a:lstStyle/>
          <a:p>
            <a:endParaRPr lang="en-IN"/>
          </a:p>
        </p:txBody>
      </p:sp>
      <p:sp>
        <p:nvSpPr>
          <p:cNvPr id="10" name="Text 7"/>
          <p:cNvSpPr/>
          <p:nvPr/>
        </p:nvSpPr>
        <p:spPr>
          <a:xfrm>
            <a:off x="916662" y="5794058"/>
            <a:ext cx="3449598" cy="323255"/>
          </a:xfrm>
          <a:prstGeom prst="rect">
            <a:avLst/>
          </a:prstGeom>
          <a:noFill/>
          <a:ln/>
        </p:spPr>
        <p:txBody>
          <a:bodyPr wrap="non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Step 2</a:t>
            </a:r>
            <a:endParaRPr lang="en-US" sz="1550" dirty="0"/>
          </a:p>
        </p:txBody>
      </p:sp>
      <p:sp>
        <p:nvSpPr>
          <p:cNvPr id="11" name="Text 8"/>
          <p:cNvSpPr/>
          <p:nvPr/>
        </p:nvSpPr>
        <p:spPr>
          <a:xfrm>
            <a:off x="4777740" y="5794058"/>
            <a:ext cx="3449598" cy="1293019"/>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Asar" pitchFamily="34" charset="0"/>
                <a:ea typeface="Asar" pitchFamily="34" charset="-122"/>
                <a:cs typeface="Asar" pitchFamily="34" charset="-120"/>
              </a:rPr>
              <a:t>Repeatedly merge sub-arrays to produce new sorted sub-arrays until there is only 1 sub-array remaining. This will be the sorted array.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7328"/>
          </a:xfrm>
          <a:prstGeom prst="rect">
            <a:avLst/>
          </a:prstGeom>
        </p:spPr>
      </p:pic>
      <p:sp>
        <p:nvSpPr>
          <p:cNvPr id="3" name="Text 0"/>
          <p:cNvSpPr/>
          <p:nvPr/>
        </p:nvSpPr>
        <p:spPr>
          <a:xfrm>
            <a:off x="682466" y="2973467"/>
            <a:ext cx="4874776" cy="609243"/>
          </a:xfrm>
          <a:prstGeom prst="rect">
            <a:avLst/>
          </a:prstGeom>
          <a:noFill/>
          <a:ln/>
        </p:spPr>
        <p:txBody>
          <a:bodyPr wrap="none" lIns="0" tIns="0" rIns="0" bIns="0" rtlCol="0" anchor="t"/>
          <a:lstStyle/>
          <a:p>
            <a:pPr marL="0" indent="0">
              <a:lnSpc>
                <a:spcPts val="4750"/>
              </a:lnSpc>
              <a:buNone/>
            </a:pPr>
            <a:r>
              <a:rPr lang="en-US" sz="3800" dirty="0">
                <a:solidFill>
                  <a:srgbClr val="F5F0F0"/>
                </a:solidFill>
                <a:latin typeface="Asar" pitchFamily="34" charset="0"/>
                <a:ea typeface="Asar" pitchFamily="34" charset="-122"/>
                <a:cs typeface="Asar" pitchFamily="34" charset="-120"/>
              </a:rPr>
              <a:t>Overview of Heap Sort</a:t>
            </a:r>
            <a:endParaRPr lang="en-US" sz="3800" dirty="0"/>
          </a:p>
        </p:txBody>
      </p:sp>
      <p:sp>
        <p:nvSpPr>
          <p:cNvPr id="4" name="Text 1"/>
          <p:cNvSpPr/>
          <p:nvPr/>
        </p:nvSpPr>
        <p:spPr>
          <a:xfrm>
            <a:off x="682466" y="3875127"/>
            <a:ext cx="13265468" cy="1247775"/>
          </a:xfrm>
          <a:prstGeom prst="rect">
            <a:avLst/>
          </a:prstGeom>
          <a:noFill/>
          <a:ln/>
        </p:spPr>
        <p:txBody>
          <a:bodyPr wrap="square" lIns="0" tIns="0" rIns="0" bIns="0" rtlCol="0" anchor="t"/>
          <a:lstStyle/>
          <a:p>
            <a:pPr marL="0" indent="0">
              <a:lnSpc>
                <a:spcPts val="2450"/>
              </a:lnSpc>
              <a:buNone/>
            </a:pPr>
            <a:r>
              <a:rPr lang="en-US" sz="1500" dirty="0">
                <a:solidFill>
                  <a:srgbClr val="E2E6E9"/>
                </a:solidFill>
                <a:latin typeface="Asar" pitchFamily="34" charset="0"/>
                <a:ea typeface="Asar" pitchFamily="34" charset="-122"/>
                <a:cs typeface="Asar" pitchFamily="34" charset="-120"/>
              </a:rPr>
              <a:t>Heap Sort is an in-place sorting algorithm that leverages a binary heap data structure. A binary heap is a complete binary tree that satisfies the heap property: the parent node is always greater than or equal to its children (for a max-heap) or less than or equal to its children (for a min-heap). Heap sort builds a max-heap from the input array and repeatedly extracts the maximum element from the heap, placing it at the end of the array. This process is repeated until the heap is empty, resulting in a sorted array.</a:t>
            </a:r>
            <a:endParaRPr lang="en-US" sz="1500" dirty="0"/>
          </a:p>
        </p:txBody>
      </p:sp>
      <p:pic>
        <p:nvPicPr>
          <p:cNvPr id="5" name="Image 1" descr="preencoded.png"/>
          <p:cNvPicPr>
            <a:picLocks noChangeAspect="1"/>
          </p:cNvPicPr>
          <p:nvPr/>
        </p:nvPicPr>
        <p:blipFill>
          <a:blip r:embed="rId4"/>
          <a:stretch>
            <a:fillRect/>
          </a:stretch>
        </p:blipFill>
        <p:spPr>
          <a:xfrm>
            <a:off x="682466" y="5342215"/>
            <a:ext cx="487442" cy="487442"/>
          </a:xfrm>
          <a:prstGeom prst="rect">
            <a:avLst/>
          </a:prstGeom>
        </p:spPr>
      </p:pic>
      <p:sp>
        <p:nvSpPr>
          <p:cNvPr id="6" name="Text 2"/>
          <p:cNvSpPr/>
          <p:nvPr/>
        </p:nvSpPr>
        <p:spPr>
          <a:xfrm>
            <a:off x="682466" y="6024563"/>
            <a:ext cx="2437328"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Asar" pitchFamily="34" charset="0"/>
                <a:ea typeface="Asar" pitchFamily="34" charset="-122"/>
                <a:cs typeface="Asar" pitchFamily="34" charset="-120"/>
              </a:rPr>
              <a:t>Heap Data Structure</a:t>
            </a:r>
            <a:endParaRPr lang="en-US" sz="1900" dirty="0"/>
          </a:p>
        </p:txBody>
      </p:sp>
      <p:sp>
        <p:nvSpPr>
          <p:cNvPr id="7" name="Text 3"/>
          <p:cNvSpPr/>
          <p:nvPr/>
        </p:nvSpPr>
        <p:spPr>
          <a:xfrm>
            <a:off x="682466" y="6446044"/>
            <a:ext cx="4226838" cy="1247775"/>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Asar" pitchFamily="34" charset="0"/>
                <a:ea typeface="Asar" pitchFamily="34" charset="-122"/>
                <a:cs typeface="Asar" pitchFamily="34" charset="-120"/>
              </a:rPr>
              <a:t>Heap sort utilizes a binary heap, a complete binary tree that satisfies the heap property. This property ensures that the largest element is always at the root of the heap.</a:t>
            </a:r>
            <a:endParaRPr lang="en-US" sz="1500" dirty="0"/>
          </a:p>
        </p:txBody>
      </p:sp>
      <p:pic>
        <p:nvPicPr>
          <p:cNvPr id="8" name="Image 2" descr="preencoded.png"/>
          <p:cNvPicPr>
            <a:picLocks noChangeAspect="1"/>
          </p:cNvPicPr>
          <p:nvPr/>
        </p:nvPicPr>
        <p:blipFill>
          <a:blip r:embed="rId5"/>
          <a:stretch>
            <a:fillRect/>
          </a:stretch>
        </p:blipFill>
        <p:spPr>
          <a:xfrm>
            <a:off x="5201722" y="5342215"/>
            <a:ext cx="487442" cy="487442"/>
          </a:xfrm>
          <a:prstGeom prst="rect">
            <a:avLst/>
          </a:prstGeom>
        </p:spPr>
      </p:pic>
      <p:sp>
        <p:nvSpPr>
          <p:cNvPr id="9" name="Text 4"/>
          <p:cNvSpPr/>
          <p:nvPr/>
        </p:nvSpPr>
        <p:spPr>
          <a:xfrm>
            <a:off x="5201722" y="6024563"/>
            <a:ext cx="2437328"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Asar" pitchFamily="34" charset="0"/>
                <a:ea typeface="Asar" pitchFamily="34" charset="-122"/>
                <a:cs typeface="Asar" pitchFamily="34" charset="-120"/>
              </a:rPr>
              <a:t>Heapify</a:t>
            </a:r>
            <a:endParaRPr lang="en-US" sz="1900" dirty="0"/>
          </a:p>
        </p:txBody>
      </p:sp>
      <p:sp>
        <p:nvSpPr>
          <p:cNvPr id="10" name="Text 5"/>
          <p:cNvSpPr/>
          <p:nvPr/>
        </p:nvSpPr>
        <p:spPr>
          <a:xfrm>
            <a:off x="5201722" y="6446044"/>
            <a:ext cx="4226838" cy="1247775"/>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Asar" pitchFamily="34" charset="0"/>
                <a:ea typeface="Asar" pitchFamily="34" charset="-122"/>
                <a:cs typeface="Asar" pitchFamily="34" charset="-120"/>
              </a:rPr>
              <a:t>The heapify operation is used to maintain the heap property after an element is inserted or removed. This involves rearranging the nodes to ensure that the heap property is preserved.</a:t>
            </a:r>
            <a:endParaRPr lang="en-US" sz="1500" dirty="0"/>
          </a:p>
        </p:txBody>
      </p:sp>
      <p:pic>
        <p:nvPicPr>
          <p:cNvPr id="11" name="Image 3" descr="preencoded.png"/>
          <p:cNvPicPr>
            <a:picLocks noChangeAspect="1"/>
          </p:cNvPicPr>
          <p:nvPr/>
        </p:nvPicPr>
        <p:blipFill>
          <a:blip r:embed="rId6"/>
          <a:stretch>
            <a:fillRect/>
          </a:stretch>
        </p:blipFill>
        <p:spPr>
          <a:xfrm>
            <a:off x="9720977" y="5342215"/>
            <a:ext cx="487442" cy="487442"/>
          </a:xfrm>
          <a:prstGeom prst="rect">
            <a:avLst/>
          </a:prstGeom>
        </p:spPr>
      </p:pic>
      <p:sp>
        <p:nvSpPr>
          <p:cNvPr id="12" name="Text 6"/>
          <p:cNvSpPr/>
          <p:nvPr/>
        </p:nvSpPr>
        <p:spPr>
          <a:xfrm>
            <a:off x="9720977" y="6024563"/>
            <a:ext cx="2437328" cy="304562"/>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Asar" pitchFamily="34" charset="0"/>
                <a:ea typeface="Asar" pitchFamily="34" charset="-122"/>
                <a:cs typeface="Asar" pitchFamily="34" charset="-120"/>
              </a:rPr>
              <a:t>Sorting</a:t>
            </a:r>
            <a:endParaRPr lang="en-US" sz="1900" dirty="0"/>
          </a:p>
        </p:txBody>
      </p:sp>
      <p:sp>
        <p:nvSpPr>
          <p:cNvPr id="13" name="Text 7"/>
          <p:cNvSpPr/>
          <p:nvPr/>
        </p:nvSpPr>
        <p:spPr>
          <a:xfrm>
            <a:off x="9720977" y="6446044"/>
            <a:ext cx="4226838" cy="1247775"/>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Asar" pitchFamily="34" charset="0"/>
                <a:ea typeface="Asar" pitchFamily="34" charset="-122"/>
                <a:cs typeface="Asar" pitchFamily="34" charset="-120"/>
              </a:rPr>
              <a:t>The sorting process involves repeatedly extracting the maximum element from the heap and placing it at the end of the array. This is repeated until the heap is empty, resulting in a sorted array.</a:t>
            </a:r>
            <a:endParaRPr lang="en-US" sz="1500" dirty="0"/>
          </a:p>
        </p:txBody>
      </p:sp>
      <p:sp>
        <p:nvSpPr>
          <p:cNvPr id="15" name="Rectangle 14">
            <a:extLst>
              <a:ext uri="{FF2B5EF4-FFF2-40B4-BE49-F238E27FC236}">
                <a16:creationId xmlns:a16="http://schemas.microsoft.com/office/drawing/2014/main" id="{01BAA096-6B0C-0F22-F5FC-E6DAF2D683C2}"/>
              </a:ext>
            </a:extLst>
          </p:cNvPr>
          <p:cNvSpPr/>
          <p:nvPr/>
        </p:nvSpPr>
        <p:spPr>
          <a:xfrm>
            <a:off x="12868507" y="7772400"/>
            <a:ext cx="1650381" cy="34568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Esha Dey</a:t>
            </a:r>
            <a:endParaRPr lang="en-IN"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47184" y="443270"/>
            <a:ext cx="4944189" cy="500777"/>
          </a:xfrm>
          <a:prstGeom prst="rect">
            <a:avLst/>
          </a:prstGeom>
          <a:noFill/>
          <a:ln/>
        </p:spPr>
        <p:txBody>
          <a:bodyPr wrap="none" lIns="0" tIns="0" rIns="0" bIns="0" rtlCol="0" anchor="t"/>
          <a:lstStyle/>
          <a:p>
            <a:pPr marL="0" indent="0">
              <a:lnSpc>
                <a:spcPts val="3900"/>
              </a:lnSpc>
              <a:buNone/>
            </a:pPr>
            <a:r>
              <a:rPr lang="en-US" sz="3150" dirty="0">
                <a:solidFill>
                  <a:srgbClr val="F5F0F0"/>
                </a:solidFill>
                <a:latin typeface="Asar" pitchFamily="34" charset="0"/>
                <a:ea typeface="Asar" pitchFamily="34" charset="-122"/>
                <a:cs typeface="Asar" pitchFamily="34" charset="-120"/>
              </a:rPr>
              <a:t>Implementation of Heap Sort</a:t>
            </a:r>
            <a:endParaRPr lang="en-US" sz="3150" dirty="0"/>
          </a:p>
        </p:txBody>
      </p:sp>
      <p:sp>
        <p:nvSpPr>
          <p:cNvPr id="4" name="Text 1"/>
          <p:cNvSpPr/>
          <p:nvPr/>
        </p:nvSpPr>
        <p:spPr>
          <a:xfrm>
            <a:off x="6047184" y="1184315"/>
            <a:ext cx="8022431" cy="2050733"/>
          </a:xfrm>
          <a:prstGeom prst="rect">
            <a:avLst/>
          </a:prstGeom>
          <a:noFill/>
          <a:ln/>
        </p:spPr>
        <p:txBody>
          <a:bodyPr wrap="square" lIns="0" tIns="0" rIns="0" bIns="0" rtlCol="0" anchor="t"/>
          <a:lstStyle/>
          <a:p>
            <a:pPr marL="0" indent="0">
              <a:lnSpc>
                <a:spcPts val="2000"/>
              </a:lnSpc>
              <a:buNone/>
            </a:pPr>
            <a:r>
              <a:rPr lang="en-US" sz="1250" dirty="0">
                <a:solidFill>
                  <a:srgbClr val="E2E6E9"/>
                </a:solidFill>
                <a:latin typeface="Asar" pitchFamily="34" charset="0"/>
                <a:ea typeface="Asar" pitchFamily="34" charset="-122"/>
                <a:cs typeface="Asar" pitchFamily="34" charset="-120"/>
              </a:rPr>
              <a:t>The implementation of Heap Sort involves two key steps: building a max-heap from the input array and repeatedly extracting the maximum element from the heap and placing it at the end of the array. The process of building a heap involves iterating through the array from the middle element to the first element, performing the heapify operation at each element. The heapify operation maintains the heap property by swapping the element with its larger child if necessary, recursively applying this process to the child node. Once the heap is built, the maximum element is at the root of the heap. It is then swapped with the last element in the array, effectively placing it at the end of the sorted portion. The heap is then reduced in size by one, and the heapify operation is performed at the root node to maintain the heap property.</a:t>
            </a:r>
            <a:endParaRPr lang="en-US" sz="1250" dirty="0"/>
          </a:p>
        </p:txBody>
      </p:sp>
      <p:sp>
        <p:nvSpPr>
          <p:cNvPr id="5" name="Shape 2"/>
          <p:cNvSpPr/>
          <p:nvPr/>
        </p:nvSpPr>
        <p:spPr>
          <a:xfrm>
            <a:off x="6276023" y="3415308"/>
            <a:ext cx="22860" cy="4370903"/>
          </a:xfrm>
          <a:prstGeom prst="roundRect">
            <a:avLst>
              <a:gd name="adj" fmla="val 294426"/>
            </a:avLst>
          </a:prstGeom>
          <a:solidFill>
            <a:srgbClr val="194A99"/>
          </a:solidFill>
          <a:ln/>
        </p:spPr>
        <p:txBody>
          <a:bodyPr/>
          <a:lstStyle/>
          <a:p>
            <a:endParaRPr lang="en-IN"/>
          </a:p>
        </p:txBody>
      </p:sp>
      <p:sp>
        <p:nvSpPr>
          <p:cNvPr id="6" name="Shape 3"/>
          <p:cNvSpPr/>
          <p:nvPr/>
        </p:nvSpPr>
        <p:spPr>
          <a:xfrm>
            <a:off x="6444853" y="3764399"/>
            <a:ext cx="560784" cy="22860"/>
          </a:xfrm>
          <a:prstGeom prst="roundRect">
            <a:avLst>
              <a:gd name="adj" fmla="val 294426"/>
            </a:avLst>
          </a:prstGeom>
          <a:solidFill>
            <a:srgbClr val="194A99"/>
          </a:solidFill>
          <a:ln/>
        </p:spPr>
        <p:txBody>
          <a:bodyPr/>
          <a:lstStyle/>
          <a:p>
            <a:endParaRPr lang="en-IN"/>
          </a:p>
        </p:txBody>
      </p:sp>
      <p:sp>
        <p:nvSpPr>
          <p:cNvPr id="7" name="Shape 4"/>
          <p:cNvSpPr/>
          <p:nvPr/>
        </p:nvSpPr>
        <p:spPr>
          <a:xfrm>
            <a:off x="6107192" y="3595568"/>
            <a:ext cx="360521" cy="360521"/>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8" name="Text 5"/>
          <p:cNvSpPr/>
          <p:nvPr/>
        </p:nvSpPr>
        <p:spPr>
          <a:xfrm>
            <a:off x="6232088" y="3655576"/>
            <a:ext cx="110609" cy="240387"/>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Asar" pitchFamily="34" charset="0"/>
                <a:ea typeface="Asar" pitchFamily="34" charset="-122"/>
                <a:cs typeface="Asar" pitchFamily="34" charset="-120"/>
              </a:rPr>
              <a:t>1</a:t>
            </a:r>
            <a:endParaRPr lang="en-US" sz="1850" dirty="0"/>
          </a:p>
        </p:txBody>
      </p:sp>
      <p:sp>
        <p:nvSpPr>
          <p:cNvPr id="9" name="Text 6"/>
          <p:cNvSpPr/>
          <p:nvPr/>
        </p:nvSpPr>
        <p:spPr>
          <a:xfrm>
            <a:off x="7168753" y="3575447"/>
            <a:ext cx="2003107" cy="250269"/>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Asar" pitchFamily="34" charset="0"/>
                <a:ea typeface="Asar" pitchFamily="34" charset="-122"/>
                <a:cs typeface="Asar" pitchFamily="34" charset="-120"/>
              </a:rPr>
              <a:t>Build Heap</a:t>
            </a:r>
            <a:endParaRPr lang="en-US" sz="1550" dirty="0"/>
          </a:p>
        </p:txBody>
      </p:sp>
      <p:sp>
        <p:nvSpPr>
          <p:cNvPr id="10" name="Text 7"/>
          <p:cNvSpPr/>
          <p:nvPr/>
        </p:nvSpPr>
        <p:spPr>
          <a:xfrm>
            <a:off x="7168753" y="3921800"/>
            <a:ext cx="6900863" cy="769025"/>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Asar" pitchFamily="34" charset="0"/>
                <a:ea typeface="Asar" pitchFamily="34" charset="-122"/>
                <a:cs typeface="Asar" pitchFamily="34" charset="-120"/>
              </a:rPr>
              <a:t>The first step in Heap Sort is to build a max-heap from the input array. This involves iterating through the array from the middle element to the first element, performing the heapify operation at each element.</a:t>
            </a:r>
            <a:endParaRPr lang="en-US" sz="1250" dirty="0"/>
          </a:p>
        </p:txBody>
      </p:sp>
      <p:sp>
        <p:nvSpPr>
          <p:cNvPr id="11" name="Shape 8"/>
          <p:cNvSpPr/>
          <p:nvPr/>
        </p:nvSpPr>
        <p:spPr>
          <a:xfrm>
            <a:off x="6444853" y="5360194"/>
            <a:ext cx="560784" cy="22860"/>
          </a:xfrm>
          <a:prstGeom prst="roundRect">
            <a:avLst>
              <a:gd name="adj" fmla="val 294426"/>
            </a:avLst>
          </a:prstGeom>
          <a:solidFill>
            <a:srgbClr val="194A99"/>
          </a:solidFill>
          <a:ln/>
        </p:spPr>
        <p:txBody>
          <a:bodyPr/>
          <a:lstStyle/>
          <a:p>
            <a:endParaRPr lang="en-IN"/>
          </a:p>
        </p:txBody>
      </p:sp>
      <p:sp>
        <p:nvSpPr>
          <p:cNvPr id="12" name="Shape 9"/>
          <p:cNvSpPr/>
          <p:nvPr/>
        </p:nvSpPr>
        <p:spPr>
          <a:xfrm>
            <a:off x="6107192" y="5191363"/>
            <a:ext cx="360521" cy="360521"/>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13" name="Text 10"/>
          <p:cNvSpPr/>
          <p:nvPr/>
        </p:nvSpPr>
        <p:spPr>
          <a:xfrm>
            <a:off x="6219825" y="5251371"/>
            <a:ext cx="135136" cy="240387"/>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Asar" pitchFamily="34" charset="0"/>
                <a:ea typeface="Asar" pitchFamily="34" charset="-122"/>
                <a:cs typeface="Asar" pitchFamily="34" charset="-120"/>
              </a:rPr>
              <a:t>2</a:t>
            </a:r>
            <a:endParaRPr lang="en-US" sz="1850" dirty="0"/>
          </a:p>
        </p:txBody>
      </p:sp>
      <p:sp>
        <p:nvSpPr>
          <p:cNvPr id="14" name="Text 11"/>
          <p:cNvSpPr/>
          <p:nvPr/>
        </p:nvSpPr>
        <p:spPr>
          <a:xfrm>
            <a:off x="7168753" y="5171242"/>
            <a:ext cx="2003107" cy="250269"/>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Asar" pitchFamily="34" charset="0"/>
                <a:ea typeface="Asar" pitchFamily="34" charset="-122"/>
                <a:cs typeface="Asar" pitchFamily="34" charset="-120"/>
              </a:rPr>
              <a:t>Extract Max</a:t>
            </a:r>
            <a:endParaRPr lang="en-US" sz="1550" dirty="0"/>
          </a:p>
        </p:txBody>
      </p:sp>
      <p:sp>
        <p:nvSpPr>
          <p:cNvPr id="15" name="Text 12"/>
          <p:cNvSpPr/>
          <p:nvPr/>
        </p:nvSpPr>
        <p:spPr>
          <a:xfrm>
            <a:off x="7168753" y="5517594"/>
            <a:ext cx="6900863" cy="512683"/>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Asar" pitchFamily="34" charset="0"/>
                <a:ea typeface="Asar" pitchFamily="34" charset="-122"/>
                <a:cs typeface="Asar" pitchFamily="34" charset="-120"/>
              </a:rPr>
              <a:t>After the heap is built, the maximum element is at the root of the heap. It is then swapped with the last element in the array, effectively placing it at the end of the sorted portion.</a:t>
            </a:r>
            <a:endParaRPr lang="en-US" sz="1250" dirty="0"/>
          </a:p>
        </p:txBody>
      </p:sp>
      <p:sp>
        <p:nvSpPr>
          <p:cNvPr id="16" name="Shape 13"/>
          <p:cNvSpPr/>
          <p:nvPr/>
        </p:nvSpPr>
        <p:spPr>
          <a:xfrm>
            <a:off x="6444853" y="6699647"/>
            <a:ext cx="560784" cy="22860"/>
          </a:xfrm>
          <a:prstGeom prst="roundRect">
            <a:avLst>
              <a:gd name="adj" fmla="val 294426"/>
            </a:avLst>
          </a:prstGeom>
          <a:solidFill>
            <a:srgbClr val="194A99"/>
          </a:solidFill>
          <a:ln/>
        </p:spPr>
        <p:txBody>
          <a:bodyPr/>
          <a:lstStyle/>
          <a:p>
            <a:endParaRPr lang="en-IN"/>
          </a:p>
        </p:txBody>
      </p:sp>
      <p:sp>
        <p:nvSpPr>
          <p:cNvPr id="17" name="Shape 14"/>
          <p:cNvSpPr/>
          <p:nvPr/>
        </p:nvSpPr>
        <p:spPr>
          <a:xfrm>
            <a:off x="6107192" y="6530816"/>
            <a:ext cx="360521" cy="360521"/>
          </a:xfrm>
          <a:prstGeom prst="roundRect">
            <a:avLst>
              <a:gd name="adj" fmla="val 18669"/>
            </a:avLst>
          </a:prstGeom>
          <a:solidFill>
            <a:srgbClr val="003180"/>
          </a:solidFill>
          <a:ln w="7620">
            <a:solidFill>
              <a:srgbClr val="194A99"/>
            </a:solidFill>
            <a:prstDash val="solid"/>
          </a:ln>
        </p:spPr>
        <p:txBody>
          <a:bodyPr/>
          <a:lstStyle/>
          <a:p>
            <a:endParaRPr lang="en-IN"/>
          </a:p>
        </p:txBody>
      </p:sp>
      <p:sp>
        <p:nvSpPr>
          <p:cNvPr id="18" name="Text 15"/>
          <p:cNvSpPr/>
          <p:nvPr/>
        </p:nvSpPr>
        <p:spPr>
          <a:xfrm>
            <a:off x="6220420" y="6590824"/>
            <a:ext cx="133945" cy="240387"/>
          </a:xfrm>
          <a:prstGeom prst="rect">
            <a:avLst/>
          </a:prstGeom>
          <a:noFill/>
          <a:ln/>
        </p:spPr>
        <p:txBody>
          <a:bodyPr wrap="none" lIns="0" tIns="0" rIns="0" bIns="0" rtlCol="0" anchor="t"/>
          <a:lstStyle/>
          <a:p>
            <a:pPr marL="0" indent="0" algn="ctr">
              <a:lnSpc>
                <a:spcPts val="1850"/>
              </a:lnSpc>
              <a:buNone/>
            </a:pPr>
            <a:r>
              <a:rPr lang="en-US" sz="1850" dirty="0">
                <a:solidFill>
                  <a:srgbClr val="E2E6E9"/>
                </a:solidFill>
                <a:latin typeface="Asar" pitchFamily="34" charset="0"/>
                <a:ea typeface="Asar" pitchFamily="34" charset="-122"/>
                <a:cs typeface="Asar" pitchFamily="34" charset="-120"/>
              </a:rPr>
              <a:t>3</a:t>
            </a:r>
            <a:endParaRPr lang="en-US" sz="1850" dirty="0"/>
          </a:p>
        </p:txBody>
      </p:sp>
      <p:sp>
        <p:nvSpPr>
          <p:cNvPr id="19" name="Text 16"/>
          <p:cNvSpPr/>
          <p:nvPr/>
        </p:nvSpPr>
        <p:spPr>
          <a:xfrm>
            <a:off x="7168753" y="6510695"/>
            <a:ext cx="2003107" cy="250269"/>
          </a:xfrm>
          <a:prstGeom prst="rect">
            <a:avLst/>
          </a:prstGeom>
          <a:noFill/>
          <a:ln/>
        </p:spPr>
        <p:txBody>
          <a:bodyPr wrap="none" lIns="0" tIns="0" rIns="0" bIns="0" rtlCol="0" anchor="t"/>
          <a:lstStyle/>
          <a:p>
            <a:pPr marL="0" indent="0" algn="l">
              <a:lnSpc>
                <a:spcPts val="1950"/>
              </a:lnSpc>
              <a:buNone/>
            </a:pPr>
            <a:r>
              <a:rPr lang="en-US" sz="1550" dirty="0">
                <a:solidFill>
                  <a:srgbClr val="E2E6E9"/>
                </a:solidFill>
                <a:latin typeface="Asar" pitchFamily="34" charset="0"/>
                <a:ea typeface="Asar" pitchFamily="34" charset="-122"/>
                <a:cs typeface="Asar" pitchFamily="34" charset="-120"/>
              </a:rPr>
              <a:t>Heapify</a:t>
            </a:r>
            <a:endParaRPr lang="en-US" sz="1550" dirty="0"/>
          </a:p>
        </p:txBody>
      </p:sp>
      <p:sp>
        <p:nvSpPr>
          <p:cNvPr id="20" name="Text 17"/>
          <p:cNvSpPr/>
          <p:nvPr/>
        </p:nvSpPr>
        <p:spPr>
          <a:xfrm>
            <a:off x="7168753" y="6857048"/>
            <a:ext cx="6900863" cy="769025"/>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Asar" pitchFamily="34" charset="0"/>
                <a:ea typeface="Asar" pitchFamily="34" charset="-122"/>
                <a:cs typeface="Asar" pitchFamily="34" charset="-120"/>
              </a:rPr>
              <a:t>The heap is then reduced in size by one, and the heapify operation is performed at the root node to maintain the heap property. This process is repeated until the heap is empty, resulting in a sorted array.</a:t>
            </a:r>
            <a:endParaRPr lang="en-US" sz="1250" dirty="0"/>
          </a:p>
        </p:txBody>
      </p:sp>
      <p:sp>
        <p:nvSpPr>
          <p:cNvPr id="22" name="Rectangle 21">
            <a:extLst>
              <a:ext uri="{FF2B5EF4-FFF2-40B4-BE49-F238E27FC236}">
                <a16:creationId xmlns:a16="http://schemas.microsoft.com/office/drawing/2014/main" id="{9C9FCB62-E6F1-EC52-49C5-23F8660B0EFE}"/>
              </a:ext>
            </a:extLst>
          </p:cNvPr>
          <p:cNvSpPr/>
          <p:nvPr/>
        </p:nvSpPr>
        <p:spPr>
          <a:xfrm>
            <a:off x="12879659" y="7786211"/>
            <a:ext cx="1616369" cy="309574"/>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Esha Dey</a:t>
            </a:r>
            <a:endParaRPr lang="en-IN"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6953" y="651391"/>
            <a:ext cx="7922895" cy="1090136"/>
          </a:xfrm>
          <a:prstGeom prst="rect">
            <a:avLst/>
          </a:prstGeom>
          <a:noFill/>
          <a:ln/>
        </p:spPr>
        <p:txBody>
          <a:bodyPr wrap="square" lIns="0" tIns="0" rIns="0" bIns="0" rtlCol="0" anchor="t"/>
          <a:lstStyle/>
          <a:p>
            <a:pPr marL="0" indent="0">
              <a:lnSpc>
                <a:spcPts val="4250"/>
              </a:lnSpc>
              <a:buNone/>
            </a:pPr>
            <a:r>
              <a:rPr lang="en-US" sz="3400" dirty="0">
                <a:solidFill>
                  <a:srgbClr val="F5F0F0"/>
                </a:solidFill>
                <a:latin typeface="Asar" pitchFamily="34" charset="0"/>
                <a:ea typeface="Asar" pitchFamily="34" charset="-122"/>
                <a:cs typeface="Asar" pitchFamily="34" charset="-120"/>
              </a:rPr>
              <a:t>Comparison and Analysis of the Sorting Algorithms</a:t>
            </a:r>
            <a:endParaRPr lang="en-US" sz="3400" dirty="0"/>
          </a:p>
        </p:txBody>
      </p:sp>
      <p:sp>
        <p:nvSpPr>
          <p:cNvPr id="4" name="Text 1"/>
          <p:cNvSpPr/>
          <p:nvPr/>
        </p:nvSpPr>
        <p:spPr>
          <a:xfrm>
            <a:off x="6096953" y="2003108"/>
            <a:ext cx="7922895" cy="2511742"/>
          </a:xfrm>
          <a:prstGeom prst="rect">
            <a:avLst/>
          </a:prstGeom>
          <a:noFill/>
          <a:ln/>
        </p:spPr>
        <p:txBody>
          <a:bodyPr wrap="squar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When comparing and analyzing the sorting algorithms, we consider key factors such as time complexity, space complexity, stability, and in-place sorting. Quick Sort boasts an average-case time complexity of O(n log n) and is an in-place sorting algorithm, making it efficient for large datasets. However, its worst-case time complexity of O(n^2) can be problematic in certain scenarios. Merge Sort guarantees a time complexity of O(n log n) and is stable, preserving the relative order of equal elements. It requires additional memory for merging, but its stable nature makes it suitable for sorting complex data structures. Heap Sort is an in-place sorting algorithm with a time complexity of O(n log n), but it is not stable. Each algorithm has its own strengths and weaknesses, and the best choice depends on the specific requirements of the application.</a:t>
            </a:r>
            <a:endParaRPr lang="en-US" sz="1350" dirty="0"/>
          </a:p>
        </p:txBody>
      </p:sp>
      <p:sp>
        <p:nvSpPr>
          <p:cNvPr id="5" name="Shape 2"/>
          <p:cNvSpPr/>
          <p:nvPr/>
        </p:nvSpPr>
        <p:spPr>
          <a:xfrm>
            <a:off x="6096953" y="4711065"/>
            <a:ext cx="7922895" cy="2867025"/>
          </a:xfrm>
          <a:prstGeom prst="roundRect">
            <a:avLst>
              <a:gd name="adj" fmla="val 2556"/>
            </a:avLst>
          </a:prstGeom>
          <a:noFill/>
          <a:ln w="7620">
            <a:solidFill>
              <a:srgbClr val="FFFFFF">
                <a:alpha val="24000"/>
              </a:srgbClr>
            </a:solidFill>
            <a:prstDash val="solid"/>
          </a:ln>
        </p:spPr>
        <p:txBody>
          <a:bodyPr/>
          <a:lstStyle/>
          <a:p>
            <a:endParaRPr lang="en-IN"/>
          </a:p>
        </p:txBody>
      </p:sp>
      <p:sp>
        <p:nvSpPr>
          <p:cNvPr id="6" name="Shape 3"/>
          <p:cNvSpPr/>
          <p:nvPr/>
        </p:nvSpPr>
        <p:spPr>
          <a:xfrm>
            <a:off x="6104573" y="4718685"/>
            <a:ext cx="7909203" cy="1340882"/>
          </a:xfrm>
          <a:prstGeom prst="rect">
            <a:avLst/>
          </a:prstGeom>
          <a:solidFill>
            <a:srgbClr val="FFFFFF">
              <a:alpha val="4000"/>
            </a:srgbClr>
          </a:solidFill>
          <a:ln/>
        </p:spPr>
        <p:txBody>
          <a:bodyPr/>
          <a:lstStyle/>
          <a:p>
            <a:endParaRPr lang="en-IN"/>
          </a:p>
        </p:txBody>
      </p:sp>
      <p:sp>
        <p:nvSpPr>
          <p:cNvPr id="7" name="Text 4"/>
          <p:cNvSpPr/>
          <p:nvPr/>
        </p:nvSpPr>
        <p:spPr>
          <a:xfrm>
            <a:off x="6279356" y="4830961"/>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Algorithm</a:t>
            </a:r>
            <a:endParaRPr lang="en-US" sz="1350" dirty="0"/>
          </a:p>
        </p:txBody>
      </p:sp>
      <p:sp>
        <p:nvSpPr>
          <p:cNvPr id="8" name="Text 5"/>
          <p:cNvSpPr/>
          <p:nvPr/>
        </p:nvSpPr>
        <p:spPr>
          <a:xfrm>
            <a:off x="7601307" y="4830961"/>
            <a:ext cx="961668" cy="1116330"/>
          </a:xfrm>
          <a:prstGeom prst="rect">
            <a:avLst/>
          </a:prstGeom>
          <a:noFill/>
          <a:ln/>
        </p:spPr>
        <p:txBody>
          <a:bodyPr wrap="squar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Time Complexity (Average Case)</a:t>
            </a:r>
            <a:endParaRPr lang="en-US" sz="1350" dirty="0"/>
          </a:p>
        </p:txBody>
      </p:sp>
      <p:sp>
        <p:nvSpPr>
          <p:cNvPr id="9" name="Text 6"/>
          <p:cNvSpPr/>
          <p:nvPr/>
        </p:nvSpPr>
        <p:spPr>
          <a:xfrm>
            <a:off x="8919448" y="4830961"/>
            <a:ext cx="961668" cy="837248"/>
          </a:xfrm>
          <a:prstGeom prst="rect">
            <a:avLst/>
          </a:prstGeom>
          <a:noFill/>
          <a:ln/>
        </p:spPr>
        <p:txBody>
          <a:bodyPr wrap="squar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Time Complexity (Worst Case)</a:t>
            </a:r>
            <a:endParaRPr lang="en-US" sz="1350" dirty="0"/>
          </a:p>
        </p:txBody>
      </p:sp>
      <p:sp>
        <p:nvSpPr>
          <p:cNvPr id="10" name="Text 7"/>
          <p:cNvSpPr/>
          <p:nvPr/>
        </p:nvSpPr>
        <p:spPr>
          <a:xfrm>
            <a:off x="10237589" y="4830961"/>
            <a:ext cx="961668" cy="558165"/>
          </a:xfrm>
          <a:prstGeom prst="rect">
            <a:avLst/>
          </a:prstGeom>
          <a:noFill/>
          <a:ln/>
        </p:spPr>
        <p:txBody>
          <a:bodyPr wrap="squar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Space Complexity</a:t>
            </a:r>
            <a:endParaRPr lang="en-US" sz="1350" dirty="0"/>
          </a:p>
        </p:txBody>
      </p:sp>
      <p:sp>
        <p:nvSpPr>
          <p:cNvPr id="11" name="Text 8"/>
          <p:cNvSpPr/>
          <p:nvPr/>
        </p:nvSpPr>
        <p:spPr>
          <a:xfrm>
            <a:off x="11555730" y="4830961"/>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Stable</a:t>
            </a:r>
            <a:endParaRPr lang="en-US" sz="1350" dirty="0"/>
          </a:p>
        </p:txBody>
      </p:sp>
      <p:sp>
        <p:nvSpPr>
          <p:cNvPr id="12" name="Text 9"/>
          <p:cNvSpPr/>
          <p:nvPr/>
        </p:nvSpPr>
        <p:spPr>
          <a:xfrm>
            <a:off x="12873871" y="4830961"/>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In-Place</a:t>
            </a:r>
            <a:endParaRPr lang="en-US" sz="1350" dirty="0"/>
          </a:p>
        </p:txBody>
      </p:sp>
      <p:sp>
        <p:nvSpPr>
          <p:cNvPr id="13" name="Shape 10"/>
          <p:cNvSpPr/>
          <p:nvPr/>
        </p:nvSpPr>
        <p:spPr>
          <a:xfrm>
            <a:off x="6104573" y="6059567"/>
            <a:ext cx="7909203" cy="503634"/>
          </a:xfrm>
          <a:prstGeom prst="rect">
            <a:avLst/>
          </a:prstGeom>
          <a:solidFill>
            <a:srgbClr val="000000">
              <a:alpha val="4000"/>
            </a:srgbClr>
          </a:solidFill>
          <a:ln/>
        </p:spPr>
        <p:txBody>
          <a:bodyPr/>
          <a:lstStyle/>
          <a:p>
            <a:endParaRPr lang="en-IN"/>
          </a:p>
        </p:txBody>
      </p:sp>
      <p:sp>
        <p:nvSpPr>
          <p:cNvPr id="14" name="Text 11"/>
          <p:cNvSpPr/>
          <p:nvPr/>
        </p:nvSpPr>
        <p:spPr>
          <a:xfrm>
            <a:off x="6279356" y="6171843"/>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Quick Sort</a:t>
            </a:r>
            <a:endParaRPr lang="en-US" sz="1350" dirty="0"/>
          </a:p>
        </p:txBody>
      </p:sp>
      <p:sp>
        <p:nvSpPr>
          <p:cNvPr id="15" name="Text 12"/>
          <p:cNvSpPr/>
          <p:nvPr/>
        </p:nvSpPr>
        <p:spPr>
          <a:xfrm>
            <a:off x="7601307" y="6171843"/>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 log n)</a:t>
            </a:r>
            <a:endParaRPr lang="en-US" sz="1350" dirty="0"/>
          </a:p>
        </p:txBody>
      </p:sp>
      <p:sp>
        <p:nvSpPr>
          <p:cNvPr id="16" name="Text 13"/>
          <p:cNvSpPr/>
          <p:nvPr/>
        </p:nvSpPr>
        <p:spPr>
          <a:xfrm>
            <a:off x="8919448" y="6171843"/>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O(n^2)</a:t>
            </a:r>
            <a:endParaRPr lang="en-US" sz="1350" dirty="0"/>
          </a:p>
        </p:txBody>
      </p:sp>
      <p:sp>
        <p:nvSpPr>
          <p:cNvPr id="17" name="Text 14"/>
          <p:cNvSpPr/>
          <p:nvPr/>
        </p:nvSpPr>
        <p:spPr>
          <a:xfrm>
            <a:off x="10237589" y="6171843"/>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O(1)</a:t>
            </a:r>
            <a:endParaRPr lang="en-US" sz="1350" dirty="0"/>
          </a:p>
        </p:txBody>
      </p:sp>
      <p:sp>
        <p:nvSpPr>
          <p:cNvPr id="18" name="Text 15"/>
          <p:cNvSpPr/>
          <p:nvPr/>
        </p:nvSpPr>
        <p:spPr>
          <a:xfrm>
            <a:off x="11555730" y="6171843"/>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No</a:t>
            </a:r>
            <a:endParaRPr lang="en-US" sz="1350" dirty="0"/>
          </a:p>
        </p:txBody>
      </p:sp>
      <p:sp>
        <p:nvSpPr>
          <p:cNvPr id="19" name="Text 16"/>
          <p:cNvSpPr/>
          <p:nvPr/>
        </p:nvSpPr>
        <p:spPr>
          <a:xfrm>
            <a:off x="12873871" y="6171843"/>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Yes</a:t>
            </a:r>
            <a:endParaRPr lang="en-US" sz="1350" dirty="0"/>
          </a:p>
        </p:txBody>
      </p:sp>
      <p:sp>
        <p:nvSpPr>
          <p:cNvPr id="20" name="Shape 17"/>
          <p:cNvSpPr/>
          <p:nvPr/>
        </p:nvSpPr>
        <p:spPr>
          <a:xfrm>
            <a:off x="6104573" y="6563201"/>
            <a:ext cx="7909203" cy="503634"/>
          </a:xfrm>
          <a:prstGeom prst="rect">
            <a:avLst/>
          </a:prstGeom>
          <a:solidFill>
            <a:srgbClr val="FFFFFF">
              <a:alpha val="4000"/>
            </a:srgbClr>
          </a:solidFill>
          <a:ln/>
        </p:spPr>
        <p:txBody>
          <a:bodyPr/>
          <a:lstStyle/>
          <a:p>
            <a:endParaRPr lang="en-IN"/>
          </a:p>
        </p:txBody>
      </p:sp>
      <p:sp>
        <p:nvSpPr>
          <p:cNvPr id="21" name="Text 18"/>
          <p:cNvSpPr/>
          <p:nvPr/>
        </p:nvSpPr>
        <p:spPr>
          <a:xfrm>
            <a:off x="6279356" y="6675477"/>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Merge Sort</a:t>
            </a:r>
            <a:endParaRPr lang="en-US" sz="1350" dirty="0"/>
          </a:p>
        </p:txBody>
      </p:sp>
      <p:sp>
        <p:nvSpPr>
          <p:cNvPr id="22" name="Text 19"/>
          <p:cNvSpPr/>
          <p:nvPr/>
        </p:nvSpPr>
        <p:spPr>
          <a:xfrm>
            <a:off x="7601307" y="6675477"/>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 log n)</a:t>
            </a:r>
            <a:endParaRPr lang="en-US" sz="1350" dirty="0"/>
          </a:p>
        </p:txBody>
      </p:sp>
      <p:sp>
        <p:nvSpPr>
          <p:cNvPr id="23" name="Text 20"/>
          <p:cNvSpPr/>
          <p:nvPr/>
        </p:nvSpPr>
        <p:spPr>
          <a:xfrm>
            <a:off x="8919448" y="6675477"/>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 log n)</a:t>
            </a:r>
            <a:endParaRPr lang="en-US" sz="1350" dirty="0"/>
          </a:p>
        </p:txBody>
      </p:sp>
      <p:sp>
        <p:nvSpPr>
          <p:cNvPr id="24" name="Text 21"/>
          <p:cNvSpPr/>
          <p:nvPr/>
        </p:nvSpPr>
        <p:spPr>
          <a:xfrm>
            <a:off x="10237589" y="6675477"/>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a:t>
            </a:r>
            <a:endParaRPr lang="en-US" sz="1350" dirty="0"/>
          </a:p>
        </p:txBody>
      </p:sp>
      <p:sp>
        <p:nvSpPr>
          <p:cNvPr id="25" name="Text 22"/>
          <p:cNvSpPr/>
          <p:nvPr/>
        </p:nvSpPr>
        <p:spPr>
          <a:xfrm>
            <a:off x="11555730" y="6675477"/>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Yes</a:t>
            </a:r>
            <a:endParaRPr lang="en-US" sz="1350" dirty="0"/>
          </a:p>
        </p:txBody>
      </p:sp>
      <p:sp>
        <p:nvSpPr>
          <p:cNvPr id="26" name="Text 23"/>
          <p:cNvSpPr/>
          <p:nvPr/>
        </p:nvSpPr>
        <p:spPr>
          <a:xfrm>
            <a:off x="12873871" y="6675477"/>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No</a:t>
            </a:r>
            <a:endParaRPr lang="en-US" sz="1350" dirty="0"/>
          </a:p>
        </p:txBody>
      </p:sp>
      <p:sp>
        <p:nvSpPr>
          <p:cNvPr id="27" name="Shape 24"/>
          <p:cNvSpPr/>
          <p:nvPr/>
        </p:nvSpPr>
        <p:spPr>
          <a:xfrm>
            <a:off x="6104573" y="7066836"/>
            <a:ext cx="7909203" cy="503634"/>
          </a:xfrm>
          <a:prstGeom prst="rect">
            <a:avLst/>
          </a:prstGeom>
          <a:solidFill>
            <a:srgbClr val="000000">
              <a:alpha val="4000"/>
            </a:srgbClr>
          </a:solidFill>
          <a:ln/>
        </p:spPr>
        <p:txBody>
          <a:bodyPr/>
          <a:lstStyle/>
          <a:p>
            <a:endParaRPr lang="en-IN"/>
          </a:p>
        </p:txBody>
      </p:sp>
      <p:sp>
        <p:nvSpPr>
          <p:cNvPr id="28" name="Text 25"/>
          <p:cNvSpPr/>
          <p:nvPr/>
        </p:nvSpPr>
        <p:spPr>
          <a:xfrm>
            <a:off x="6279356" y="7179112"/>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Heap Sort</a:t>
            </a:r>
            <a:endParaRPr lang="en-US" sz="1350" dirty="0"/>
          </a:p>
        </p:txBody>
      </p:sp>
      <p:sp>
        <p:nvSpPr>
          <p:cNvPr id="29" name="Text 26"/>
          <p:cNvSpPr/>
          <p:nvPr/>
        </p:nvSpPr>
        <p:spPr>
          <a:xfrm>
            <a:off x="7601307" y="7179112"/>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 log n)</a:t>
            </a:r>
            <a:endParaRPr lang="en-US" sz="1350" dirty="0"/>
          </a:p>
        </p:txBody>
      </p:sp>
      <p:sp>
        <p:nvSpPr>
          <p:cNvPr id="30" name="Text 27"/>
          <p:cNvSpPr/>
          <p:nvPr/>
        </p:nvSpPr>
        <p:spPr>
          <a:xfrm>
            <a:off x="8919448" y="7179112"/>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O(n log n)</a:t>
            </a:r>
            <a:endParaRPr lang="en-US" sz="1350" dirty="0"/>
          </a:p>
        </p:txBody>
      </p:sp>
      <p:sp>
        <p:nvSpPr>
          <p:cNvPr id="31" name="Text 28"/>
          <p:cNvSpPr/>
          <p:nvPr/>
        </p:nvSpPr>
        <p:spPr>
          <a:xfrm>
            <a:off x="10237589" y="7179112"/>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O(1)</a:t>
            </a:r>
            <a:endParaRPr lang="en-US" sz="1350" dirty="0"/>
          </a:p>
        </p:txBody>
      </p:sp>
      <p:sp>
        <p:nvSpPr>
          <p:cNvPr id="32" name="Text 29"/>
          <p:cNvSpPr/>
          <p:nvPr/>
        </p:nvSpPr>
        <p:spPr>
          <a:xfrm>
            <a:off x="11555730" y="7179112"/>
            <a:ext cx="96166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No</a:t>
            </a:r>
            <a:endParaRPr lang="en-US" sz="1350" dirty="0"/>
          </a:p>
        </p:txBody>
      </p:sp>
      <p:sp>
        <p:nvSpPr>
          <p:cNvPr id="33" name="Text 30"/>
          <p:cNvSpPr/>
          <p:nvPr/>
        </p:nvSpPr>
        <p:spPr>
          <a:xfrm>
            <a:off x="12873871" y="7179112"/>
            <a:ext cx="965478" cy="279083"/>
          </a:xfrm>
          <a:prstGeom prst="rect">
            <a:avLst/>
          </a:prstGeom>
          <a:noFill/>
          <a:ln/>
        </p:spPr>
        <p:txBody>
          <a:bodyPr wrap="none" lIns="0" tIns="0" rIns="0" bIns="0" rtlCol="0" anchor="t"/>
          <a:lstStyle/>
          <a:p>
            <a:pPr marL="0" indent="0">
              <a:lnSpc>
                <a:spcPts val="2150"/>
              </a:lnSpc>
              <a:buNone/>
            </a:pPr>
            <a:r>
              <a:rPr lang="en-US" sz="1350" dirty="0">
                <a:solidFill>
                  <a:srgbClr val="E2E6E9"/>
                </a:solidFill>
                <a:latin typeface="Asar" pitchFamily="34" charset="0"/>
                <a:ea typeface="Asar" pitchFamily="34" charset="-122"/>
                <a:cs typeface="Asar" pitchFamily="34" charset="-120"/>
              </a:rPr>
              <a:t>Yes</a:t>
            </a:r>
            <a:endParaRPr lang="en-US" sz="1350" dirty="0"/>
          </a:p>
        </p:txBody>
      </p:sp>
      <p:sp>
        <p:nvSpPr>
          <p:cNvPr id="34" name="Rectangle 33">
            <a:extLst>
              <a:ext uri="{FF2B5EF4-FFF2-40B4-BE49-F238E27FC236}">
                <a16:creationId xmlns:a16="http://schemas.microsoft.com/office/drawing/2014/main" id="{2C7EE2D1-4C40-C69C-307B-C3867DF6B40F}"/>
              </a:ext>
            </a:extLst>
          </p:cNvPr>
          <p:cNvSpPr/>
          <p:nvPr/>
        </p:nvSpPr>
        <p:spPr>
          <a:xfrm>
            <a:off x="12873871" y="7783551"/>
            <a:ext cx="1633866" cy="298173"/>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Esha Dey</a:t>
            </a:r>
            <a:endParaRPr lang="en-IN"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1693</Words>
  <Application>Microsoft Office PowerPoint</Application>
  <PresentationFormat>Custom</PresentationFormat>
  <Paragraphs>94</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Esha Dey</cp:lastModifiedBy>
  <cp:revision>3</cp:revision>
  <dcterms:created xsi:type="dcterms:W3CDTF">2024-09-21T21:21:22Z</dcterms:created>
  <dcterms:modified xsi:type="dcterms:W3CDTF">2024-09-22T08:09:52Z</dcterms:modified>
</cp:coreProperties>
</file>